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5" r:id="rId5"/>
    <p:sldId id="260" r:id="rId6"/>
    <p:sldId id="273" r:id="rId7"/>
    <p:sldId id="272" r:id="rId8"/>
    <p:sldId id="269" r:id="rId9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Porter" initials="M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07" autoAdjust="0"/>
  </p:normalViewPr>
  <p:slideViewPr>
    <p:cSldViewPr>
      <p:cViewPr varScale="1">
        <p:scale>
          <a:sx n="80" d="100"/>
          <a:sy n="80" d="100"/>
        </p:scale>
        <p:origin x="9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669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2650" y="471488"/>
            <a:ext cx="5257800" cy="3943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04" y="4419053"/>
            <a:ext cx="5151493" cy="4189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42" tIns="45360" rIns="92342" bIns="45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2933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80976" y="1"/>
            <a:ext cx="3042124" cy="4648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80976" y="8841182"/>
            <a:ext cx="3042124" cy="467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440" tIns="0" rIns="19440" bIns="0" anchor="b"/>
          <a:lstStyle/>
          <a:p>
            <a:pPr algn="r" defTabSz="933337"/>
            <a:r>
              <a:rPr lang="en-US" sz="1000" b="0" i="1">
                <a:latin typeface="Times New Roman" pitchFamily="18" charset="0"/>
              </a:rPr>
              <a:t>3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8841182"/>
            <a:ext cx="3042124" cy="467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1"/>
            <a:ext cx="3042124" cy="4648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2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781800" y="6248400"/>
            <a:ext cx="2133600" cy="476250"/>
          </a:xfrm>
          <a:prstGeom prst="rect">
            <a:avLst/>
          </a:prstGeom>
          <a:ln w="12700">
            <a:miter lim="800000"/>
            <a:headEnd/>
            <a:tailEnd/>
          </a:ln>
        </p:spPr>
        <p:txBody>
          <a:bodyPr vert="horz" wrap="square" lIns="82030" tIns="41015" rIns="82030" bIns="41015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6A5B2855-050B-4115-A476-DD2F8F839DD5}" type="slidenum">
              <a:rPr lang="en-US" smtClean="0"/>
              <a:pPr>
                <a:defRPr/>
              </a:pPr>
              <a:t>‹#›</a:t>
            </a:fld>
            <a:r>
              <a:rPr lang="en-US"/>
              <a:t>/11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134938"/>
            <a:ext cx="1963737" cy="6184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7225" y="134938"/>
            <a:ext cx="5741988" cy="6184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3" y="1411288"/>
            <a:ext cx="3851275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411288"/>
            <a:ext cx="3852862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8813" y="1411288"/>
            <a:ext cx="7856537" cy="4908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1174" tIns="39875" rIns="81174" bIns="39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57225" y="134938"/>
            <a:ext cx="7856538" cy="1008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1174" tIns="39875" rIns="81174" bIns="3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auto">
          <a:xfrm>
            <a:off x="7924800" y="6324600"/>
            <a:ext cx="990600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 userDrawn="1"/>
        </p:nvSpPr>
        <p:spPr bwMode="auto">
          <a:xfrm>
            <a:off x="8305800" y="6400800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  <a:defRPr/>
            </a:pPr>
            <a:fld id="{81E8C6AD-6AFA-48B6-9D0E-CD67065C9E93}" type="slidenum">
              <a:rPr lang="en-US" sz="1800"/>
              <a:pPr defTabSz="820738">
                <a:spcBef>
                  <a:spcPct val="50000"/>
                </a:spcBef>
                <a:defRPr/>
              </a:pPr>
              <a:t>‹#›</a:t>
            </a:fld>
            <a:r>
              <a:rPr lang="en-US" sz="1800" dirty="0"/>
              <a:t>/11</a:t>
            </a: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7273925" y="0"/>
            <a:ext cx="1870075" cy="8080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7467600" y="6882"/>
            <a:ext cx="16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20738"/>
            <a:r>
              <a:rPr lang="en-US" altLang="ja-JP" i="1" dirty="0"/>
              <a:t>Company</a:t>
            </a:r>
          </a:p>
          <a:p>
            <a:pPr algn="ctr" defTabSz="820738"/>
            <a:r>
              <a:rPr lang="en-US" altLang="ja-JP" i="1" dirty="0"/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07975" indent="-307975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900" b="1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500" b="1">
          <a:solidFill>
            <a:schemeClr val="tx1"/>
          </a:solidFill>
          <a:latin typeface="+mn-lt"/>
        </a:defRPr>
      </a:lvl2pPr>
      <a:lvl3pPr marL="974725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3pPr>
      <a:lvl4pPr marL="1282700" indent="-206375" algn="l" defTabSz="820738" rtl="0" eaLnBrk="0" fontAlgn="base" hangingPunct="0">
        <a:spcBef>
          <a:spcPct val="20000"/>
        </a:spcBef>
        <a:spcAft>
          <a:spcPct val="0"/>
        </a:spcAft>
        <a:buSzPct val="100000"/>
        <a:defRPr b="1">
          <a:solidFill>
            <a:schemeClr val="tx1"/>
          </a:solidFill>
          <a:latin typeface="+mn-lt"/>
        </a:defRPr>
      </a:lvl4pPr>
      <a:lvl5pPr marL="15890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5pPr>
      <a:lvl6pPr marL="20462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6pPr>
      <a:lvl7pPr marL="25034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7pPr>
      <a:lvl8pPr marL="29606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8pPr>
      <a:lvl9pPr marL="34178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2209799"/>
          </a:xfrm>
        </p:spPr>
        <p:txBody>
          <a:bodyPr/>
          <a:lstStyle/>
          <a:p>
            <a:r>
              <a:rPr lang="en-US" dirty="0" err="1"/>
              <a:t>Admeta</a:t>
            </a:r>
            <a:r>
              <a:rPr lang="en-US" dirty="0"/>
              <a:t> Plus 201</a:t>
            </a:r>
            <a:r>
              <a:rPr lang="en-US" altLang="ja-JP" dirty="0"/>
              <a:t>9</a:t>
            </a:r>
            <a:br>
              <a:rPr lang="en-US" dirty="0"/>
            </a:br>
            <a:r>
              <a:rPr lang="en-US" dirty="0"/>
              <a:t>AUTHOR INSTRUCTIONS FOR ORAL PRESENTATION</a:t>
            </a:r>
          </a:p>
        </p:txBody>
      </p:sp>
      <p:sp>
        <p:nvSpPr>
          <p:cNvPr id="4099" name="Rectangle 2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500" dirty="0"/>
          </a:p>
          <a:p>
            <a:pPr>
              <a:lnSpc>
                <a:spcPct val="90000"/>
              </a:lnSpc>
            </a:pPr>
            <a:endParaRPr lang="en-US" sz="2500" dirty="0"/>
          </a:p>
          <a:p>
            <a:pPr>
              <a:lnSpc>
                <a:spcPct val="90000"/>
              </a:lnSpc>
            </a:pPr>
            <a:r>
              <a:rPr lang="en-US" sz="2500" dirty="0"/>
              <a:t>Program committee chair</a:t>
            </a:r>
          </a:p>
          <a:p>
            <a:pPr>
              <a:lnSpc>
                <a:spcPct val="90000"/>
              </a:lnSpc>
            </a:pPr>
            <a:r>
              <a:rPr lang="en-US" altLang="ja-JP" sz="2500" dirty="0"/>
              <a:t>Kazuyoshi</a:t>
            </a:r>
            <a:r>
              <a:rPr lang="ja-JP" altLang="en-US" sz="2500" dirty="0"/>
              <a:t> </a:t>
            </a:r>
            <a:r>
              <a:rPr lang="en-US" altLang="ja-JP" sz="2500" dirty="0"/>
              <a:t>Maekawa</a:t>
            </a:r>
            <a:endParaRPr lang="en-US" sz="2500" dirty="0"/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7269287" y="11907"/>
            <a:ext cx="1870075" cy="8080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7573169" y="67469"/>
            <a:ext cx="1439862" cy="752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30" tIns="41015" rIns="82030" bIns="41015">
            <a:spAutoFit/>
          </a:bodyPr>
          <a:lstStyle/>
          <a:p>
            <a:pPr algn="ctr" defTabSz="820738"/>
            <a:r>
              <a:rPr lang="en-US" i="1" dirty="0"/>
              <a:t>Company</a:t>
            </a:r>
          </a:p>
          <a:p>
            <a:pPr algn="ctr" defTabSz="820738"/>
            <a:r>
              <a:rPr lang="en-US" i="1" dirty="0"/>
              <a:t>Logo</a:t>
            </a:r>
          </a:p>
        </p:txBody>
      </p:sp>
      <p:sp>
        <p:nvSpPr>
          <p:cNvPr id="2" name="四角形吹き出し 1"/>
          <p:cNvSpPr/>
          <p:nvPr/>
        </p:nvSpPr>
        <p:spPr bwMode="auto">
          <a:xfrm>
            <a:off x="3657600" y="268288"/>
            <a:ext cx="2057400" cy="1103312"/>
          </a:xfrm>
          <a:prstGeom prst="wedgeRectCallout">
            <a:avLst>
              <a:gd name="adj1" fmla="val 119347"/>
              <a:gd name="adj2" fmla="val -36495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Company logo is allowed</a:t>
            </a:r>
            <a:r>
              <a:rPr kumimoji="0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at the right  corner of top (optional)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四角形吹き出し 11"/>
          <p:cNvSpPr/>
          <p:nvPr/>
        </p:nvSpPr>
        <p:spPr bwMode="auto">
          <a:xfrm>
            <a:off x="152400" y="4724400"/>
            <a:ext cx="2057400" cy="1103312"/>
          </a:xfrm>
          <a:prstGeom prst="wedgeRectCallout">
            <a:avLst>
              <a:gd name="adj1" fmla="val 93950"/>
              <a:gd name="adj2" fmla="val -2949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Name and affiliations to be displayed</a:t>
            </a:r>
            <a:r>
              <a:rPr kumimoji="0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here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Page Layout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Text Formatting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Preparing Figures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Animation and video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Author’s Corner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Summary</a:t>
            </a:r>
          </a:p>
        </p:txBody>
      </p:sp>
      <p:sp>
        <p:nvSpPr>
          <p:cNvPr id="5" name="四角形吹き出し 4"/>
          <p:cNvSpPr/>
          <p:nvPr/>
        </p:nvSpPr>
        <p:spPr bwMode="auto">
          <a:xfrm>
            <a:off x="5562600" y="1524000"/>
            <a:ext cx="2438400" cy="1143000"/>
          </a:xfrm>
          <a:prstGeom prst="wedgeRectCallout">
            <a:avLst>
              <a:gd name="adj1" fmla="val -64661"/>
              <a:gd name="adj2" fmla="val -9755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Outline page is requested for</a:t>
            </a:r>
            <a:r>
              <a:rPr kumimoji="0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audience to understand presentation flow.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四角形吹き出し 5"/>
          <p:cNvSpPr/>
          <p:nvPr/>
        </p:nvSpPr>
        <p:spPr bwMode="auto">
          <a:xfrm>
            <a:off x="6324600" y="4572000"/>
            <a:ext cx="2438400" cy="1143000"/>
          </a:xfrm>
          <a:prstGeom prst="wedgeRectCallout">
            <a:avLst>
              <a:gd name="adj1" fmla="val 40013"/>
              <a:gd name="adj2" fmla="val 10974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Page number / total page</a:t>
            </a:r>
            <a:r>
              <a:rPr kumimoji="0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should be displayed here.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2"/>
          <p:cNvSpPr>
            <a:spLocks noGrp="1" noChangeArrowheads="1"/>
          </p:cNvSpPr>
          <p:nvPr>
            <p:ph type="title"/>
          </p:nvPr>
        </p:nvSpPr>
        <p:spPr>
          <a:xfrm>
            <a:off x="657225" y="228600"/>
            <a:ext cx="7856538" cy="100806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7171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754063" y="1371600"/>
            <a:ext cx="7856537" cy="4151312"/>
          </a:xfrm>
        </p:spPr>
        <p:txBody>
          <a:bodyPr/>
          <a:lstStyle/>
          <a:p>
            <a:r>
              <a:rPr lang="en-US" b="0" dirty="0"/>
              <a:t>Objectives of Introduction</a:t>
            </a:r>
          </a:p>
          <a:p>
            <a:pPr lvl="1"/>
            <a:r>
              <a:rPr lang="en-US" sz="2400" b="0" dirty="0"/>
              <a:t>Presenter requested to follow presentation guideline</a:t>
            </a:r>
          </a:p>
          <a:p>
            <a:pPr lvl="1"/>
            <a:r>
              <a:rPr lang="en-US" sz="2400" b="0" dirty="0"/>
              <a:t>To present technical background information</a:t>
            </a:r>
          </a:p>
          <a:p>
            <a:pPr lvl="1"/>
            <a:r>
              <a:rPr lang="en-US" sz="2400" b="0" dirty="0"/>
              <a:t>To bring technology history</a:t>
            </a:r>
          </a:p>
          <a:p>
            <a:pPr lvl="1"/>
            <a:r>
              <a:rPr lang="en-US" sz="2400" b="0" dirty="0"/>
              <a:t>To address issues</a:t>
            </a:r>
          </a:p>
          <a:p>
            <a:pPr lvl="1"/>
            <a:endParaRPr lang="en-US" sz="2000" b="0" dirty="0"/>
          </a:p>
          <a:p>
            <a:r>
              <a:rPr lang="en-US" sz="2400" b="0" dirty="0"/>
              <a:t>Purpose/Goal</a:t>
            </a:r>
          </a:p>
          <a:p>
            <a:pPr lvl="1"/>
            <a:r>
              <a:rPr lang="en-US" sz="2400" b="0" dirty="0"/>
              <a:t>Presentation is requested to address the goals</a:t>
            </a:r>
          </a:p>
          <a:p>
            <a:pPr lvl="1"/>
            <a:r>
              <a:rPr lang="en-US" sz="2400" b="0" dirty="0"/>
              <a:t>The goals should agree to the conclusions</a:t>
            </a:r>
          </a:p>
          <a:p>
            <a:pPr lvl="1"/>
            <a:endParaRPr lang="en-US" sz="2000" b="0" dirty="0"/>
          </a:p>
        </p:txBody>
      </p:sp>
      <p:sp>
        <p:nvSpPr>
          <p:cNvPr id="5" name="四角形吹き出し 4"/>
          <p:cNvSpPr/>
          <p:nvPr/>
        </p:nvSpPr>
        <p:spPr bwMode="auto">
          <a:xfrm>
            <a:off x="5181600" y="3581400"/>
            <a:ext cx="3429000" cy="990600"/>
          </a:xfrm>
          <a:prstGeom prst="wedgeRectCallout">
            <a:avLst>
              <a:gd name="adj1" fmla="val -32106"/>
              <a:gd name="adj2" fmla="val -9986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Minimum font size = 20pt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Arial and symbol US are</a:t>
            </a:r>
            <a:r>
              <a:rPr kumimoji="0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preferable.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0" baseline="0" dirty="0">
                <a:latin typeface="Arial" pitchFamily="34" charset="0"/>
              </a:rPr>
              <a:t>No</a:t>
            </a:r>
            <a:r>
              <a:rPr lang="en-US" altLang="ja-JP" sz="1600" b="0" dirty="0">
                <a:latin typeface="Arial" pitchFamily="34" charset="0"/>
              </a:rPr>
              <a:t> Japanese font (including unit)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</p:spPr>
        <p:txBody>
          <a:bodyPr/>
          <a:lstStyle/>
          <a:p>
            <a:r>
              <a:rPr lang="en-US"/>
              <a:t>Page Layout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1639888"/>
            <a:ext cx="8008937" cy="4227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 dirty="0"/>
              <a:t>Minimum font size is suggested to be 20 </a:t>
            </a:r>
            <a:r>
              <a:rPr lang="en-US" b="0" dirty="0" err="1"/>
              <a:t>pt</a:t>
            </a:r>
            <a:endParaRPr lang="en-US" b="0" dirty="0"/>
          </a:p>
          <a:p>
            <a:pPr>
              <a:lnSpc>
                <a:spcPct val="90000"/>
              </a:lnSpc>
            </a:pPr>
            <a:r>
              <a:rPr lang="en-US" b="0" dirty="0"/>
              <a:t>No Japanese font is used, including unit.</a:t>
            </a:r>
            <a:endParaRPr lang="en-US" b="0" dirty="0">
              <a:latin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b="0" dirty="0"/>
              <a:t>Arial or symbol font is recommended.</a:t>
            </a:r>
          </a:p>
          <a:p>
            <a:pPr>
              <a:lnSpc>
                <a:spcPct val="90000"/>
              </a:lnSpc>
            </a:pPr>
            <a:r>
              <a:rPr lang="en-US" b="0" dirty="0"/>
              <a:t>Black or </a:t>
            </a:r>
            <a:r>
              <a:rPr lang="en-US" b="0" dirty="0">
                <a:solidFill>
                  <a:srgbClr val="FF0000"/>
                </a:solidFill>
              </a:rPr>
              <a:t>high contrast color </a:t>
            </a:r>
            <a:r>
              <a:rPr lang="en-US" b="0" dirty="0"/>
              <a:t>text on white background is requested. ( </a:t>
            </a:r>
            <a:r>
              <a:rPr lang="en-US" b="0" dirty="0">
                <a:solidFill>
                  <a:srgbClr val="92D050"/>
                </a:solidFill>
              </a:rPr>
              <a:t>low contrast color </a:t>
            </a:r>
            <a:r>
              <a:rPr lang="en-US" b="0" dirty="0"/>
              <a:t>test is not preferable)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92063"/>
              </p:ext>
            </p:extLst>
          </p:nvPr>
        </p:nvGraphicFramePr>
        <p:xfrm>
          <a:off x="626150" y="627062"/>
          <a:ext cx="8670925" cy="545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ワークシート" r:id="rId4" imgW="5501721" imgH="3390846" progId="Excel.Sheet.8">
                  <p:embed followColorScheme="full"/>
                </p:oleObj>
              </mc:Choice>
              <mc:Fallback>
                <p:oleObj name="ワークシート" r:id="rId4" imgW="5501721" imgH="3390846" progId="Excel.Sheet.8">
                  <p:embed followColorScheme="full"/>
                  <p:pic>
                    <p:nvPicPr>
                      <p:cNvPr id="0" name="Picture 12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50" y="627062"/>
                        <a:ext cx="8670925" cy="545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039658"/>
              </p:ext>
            </p:extLst>
          </p:nvPr>
        </p:nvGraphicFramePr>
        <p:xfrm>
          <a:off x="1044575" y="2097088"/>
          <a:ext cx="7377113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Chart" r:id="rId6" imgW="3750365" imgH="2478157" progId="Excel.Chart.8">
                  <p:embed followColorScheme="full"/>
                </p:oleObj>
              </mc:Choice>
              <mc:Fallback>
                <p:oleObj name="Chart" r:id="rId6" imgW="3750365" imgH="2478157" progId="Excel.Chart.8">
                  <p:embed followColorScheme="full"/>
                  <p:pic>
                    <p:nvPicPr>
                      <p:cNvPr id="0" name="Picture 1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2097088"/>
                        <a:ext cx="7377113" cy="370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  <a:noFill/>
        </p:spPr>
        <p:txBody>
          <a:bodyPr/>
          <a:lstStyle/>
          <a:p>
            <a:r>
              <a:rPr lang="en-US" dirty="0"/>
              <a:t>Preparing Figures</a:t>
            </a:r>
          </a:p>
        </p:txBody>
      </p:sp>
      <p:sp>
        <p:nvSpPr>
          <p:cNvPr id="10" name="四角形吹き出し 9"/>
          <p:cNvSpPr/>
          <p:nvPr/>
        </p:nvSpPr>
        <p:spPr bwMode="auto">
          <a:xfrm>
            <a:off x="2596763" y="2005385"/>
            <a:ext cx="3429000" cy="838200"/>
          </a:xfrm>
          <a:prstGeom prst="wedgeRectCallout">
            <a:avLst>
              <a:gd name="adj1" fmla="val -66658"/>
              <a:gd name="adj2" fmla="val -13795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Minimum font size = 16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pt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Arial and symbol US are</a:t>
            </a:r>
            <a:r>
              <a:rPr kumimoji="0" lang="en-US" altLang="ja-JP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preferable.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0" baseline="0" dirty="0">
                <a:latin typeface="Arial" pitchFamily="34" charset="0"/>
              </a:rPr>
              <a:t>No</a:t>
            </a:r>
            <a:r>
              <a:rPr lang="en-US" altLang="ja-JP" sz="1600" b="0" dirty="0">
                <a:latin typeface="Arial" pitchFamily="34" charset="0"/>
              </a:rPr>
              <a:t> Japanese font (including unit)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フリーフォーム 2"/>
          <p:cNvSpPr/>
          <p:nvPr/>
        </p:nvSpPr>
        <p:spPr bwMode="auto">
          <a:xfrm>
            <a:off x="2441239" y="2962617"/>
            <a:ext cx="4250824" cy="1251196"/>
          </a:xfrm>
          <a:custGeom>
            <a:avLst/>
            <a:gdLst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1090465 w 4675367"/>
              <a:gd name="connsiteY1" fmla="*/ 698201 h 1447138"/>
              <a:gd name="connsiteX2" fmla="*/ 4675367 w 4675367"/>
              <a:gd name="connsiteY2" fmla="*/ 0 h 1447138"/>
              <a:gd name="connsiteX0" fmla="*/ 0 w 4718910"/>
              <a:gd name="connsiteY0" fmla="*/ 1305624 h 1305624"/>
              <a:gd name="connsiteX1" fmla="*/ 1134008 w 4718910"/>
              <a:gd name="connsiteY1" fmla="*/ 698201 h 1305624"/>
              <a:gd name="connsiteX2" fmla="*/ 4718910 w 4718910"/>
              <a:gd name="connsiteY2" fmla="*/ 0 h 1305624"/>
              <a:gd name="connsiteX0" fmla="*/ 0 w 4718910"/>
              <a:gd name="connsiteY0" fmla="*/ 1305624 h 1305624"/>
              <a:gd name="connsiteX1" fmla="*/ 1242866 w 4718910"/>
              <a:gd name="connsiteY1" fmla="*/ 763515 h 1305624"/>
              <a:gd name="connsiteX2" fmla="*/ 4718910 w 4718910"/>
              <a:gd name="connsiteY2" fmla="*/ 0 h 1305624"/>
              <a:gd name="connsiteX0" fmla="*/ 0 w 4718910"/>
              <a:gd name="connsiteY0" fmla="*/ 1305624 h 1305624"/>
              <a:gd name="connsiteX1" fmla="*/ 1242866 w 4718910"/>
              <a:gd name="connsiteY1" fmla="*/ 763515 h 1305624"/>
              <a:gd name="connsiteX2" fmla="*/ 2968961 w 4718910"/>
              <a:gd name="connsiteY2" fmla="*/ 738525 h 1305624"/>
              <a:gd name="connsiteX3" fmla="*/ 4718910 w 4718910"/>
              <a:gd name="connsiteY3" fmla="*/ 0 h 1305624"/>
              <a:gd name="connsiteX0" fmla="*/ 0 w 4250824"/>
              <a:gd name="connsiteY0" fmla="*/ 1251196 h 1251196"/>
              <a:gd name="connsiteX1" fmla="*/ 1242866 w 4250824"/>
              <a:gd name="connsiteY1" fmla="*/ 709087 h 1251196"/>
              <a:gd name="connsiteX2" fmla="*/ 2968961 w 4250824"/>
              <a:gd name="connsiteY2" fmla="*/ 684097 h 1251196"/>
              <a:gd name="connsiteX3" fmla="*/ 4250824 w 4250824"/>
              <a:gd name="connsiteY3" fmla="*/ 0 h 125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50824" h="1251196">
                <a:moveTo>
                  <a:pt x="0" y="1251196"/>
                </a:moveTo>
                <a:cubicBezTo>
                  <a:pt x="755374" y="885436"/>
                  <a:pt x="463638" y="950277"/>
                  <a:pt x="1242866" y="709087"/>
                </a:cubicBezTo>
                <a:cubicBezTo>
                  <a:pt x="1603436" y="574656"/>
                  <a:pt x="2389620" y="811349"/>
                  <a:pt x="2968961" y="684097"/>
                </a:cubicBezTo>
                <a:cubicBezTo>
                  <a:pt x="3548302" y="556845"/>
                  <a:pt x="3824909" y="83173"/>
                  <a:pt x="4250824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四角形吹き出し 12"/>
          <p:cNvSpPr/>
          <p:nvPr/>
        </p:nvSpPr>
        <p:spPr bwMode="auto">
          <a:xfrm>
            <a:off x="2643146" y="2971800"/>
            <a:ext cx="3429000" cy="381000"/>
          </a:xfrm>
          <a:prstGeom prst="wedgeRectCallout">
            <a:avLst>
              <a:gd name="adj1" fmla="val -65961"/>
              <a:gd name="adj2" fmla="val -5542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Inside line is requested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四角形吹き出し 13"/>
          <p:cNvSpPr/>
          <p:nvPr/>
        </p:nvSpPr>
        <p:spPr bwMode="auto">
          <a:xfrm>
            <a:off x="5638800" y="3974327"/>
            <a:ext cx="1219200" cy="381000"/>
          </a:xfrm>
          <a:prstGeom prst="wedgeRectCallout">
            <a:avLst>
              <a:gd name="adj1" fmla="val 11676"/>
              <a:gd name="adj2" fmla="val -28916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Thick line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2000" y="5943600"/>
            <a:ext cx="7239000" cy="76944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0" dirty="0"/>
              <a:t>Short message/comment are optional. </a:t>
            </a:r>
          </a:p>
          <a:p>
            <a:pPr algn="ctr"/>
            <a:r>
              <a:rPr kumimoji="1" lang="en-US" altLang="ja-JP" b="0" dirty="0"/>
              <a:t>Ex; The theory fits well to experimental results.</a:t>
            </a:r>
            <a:endParaRPr kumimoji="1" lang="ja-JP" altLang="en-US" b="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77765" y="1295400"/>
            <a:ext cx="168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dirty="0"/>
              <a:t>Temp. = 20 ºC</a:t>
            </a:r>
            <a:endParaRPr kumimoji="1" lang="ja-JP" altLang="en-US" sz="1800" b="0" dirty="0"/>
          </a:p>
        </p:txBody>
      </p:sp>
      <p:sp>
        <p:nvSpPr>
          <p:cNvPr id="18" name="四角形吹き出し 17"/>
          <p:cNvSpPr/>
          <p:nvPr/>
        </p:nvSpPr>
        <p:spPr bwMode="auto">
          <a:xfrm>
            <a:off x="7010400" y="2233984"/>
            <a:ext cx="1600200" cy="928315"/>
          </a:xfrm>
          <a:prstGeom prst="wedgeRectCallout">
            <a:avLst>
              <a:gd name="adj1" fmla="val -49690"/>
              <a:gd name="adj2" fmla="val -113230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Brief explanation of condition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四角形吹き出し 18"/>
          <p:cNvSpPr/>
          <p:nvPr/>
        </p:nvSpPr>
        <p:spPr bwMode="auto">
          <a:xfrm>
            <a:off x="533400" y="4648200"/>
            <a:ext cx="1600200" cy="914400"/>
          </a:xfrm>
          <a:prstGeom prst="wedgeRectCallout">
            <a:avLst>
              <a:gd name="adj1" fmla="val 45589"/>
              <a:gd name="adj2" fmla="val -111775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 graphs maximum on one page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1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</p:spPr>
        <p:txBody>
          <a:bodyPr/>
          <a:lstStyle/>
          <a:p>
            <a:r>
              <a:rPr lang="en-US"/>
              <a:t>Animation/Video</a:t>
            </a:r>
          </a:p>
        </p:txBody>
      </p:sp>
      <p:sp>
        <p:nvSpPr>
          <p:cNvPr id="11267" name="Rectangle 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dirty="0"/>
              <a:t>Animation or video is only acceptable if it is important to the technical content of the presentation </a:t>
            </a:r>
          </a:p>
          <a:p>
            <a:pPr lvl="1">
              <a:lnSpc>
                <a:spcPct val="90000"/>
              </a:lnSpc>
            </a:pPr>
            <a:r>
              <a:rPr lang="en-US" sz="2300" dirty="0"/>
              <a:t>Figure animation is acceptable, such as adding arrows, circles, or data/test highlights, to the figures. All critical information and main message should be on the initial layered view of a slide that has a layered figure animation structure</a:t>
            </a:r>
          </a:p>
          <a:p>
            <a:pPr lvl="1">
              <a:lnSpc>
                <a:spcPct val="90000"/>
              </a:lnSpc>
            </a:pPr>
            <a:r>
              <a:rPr lang="en-US" sz="2300" dirty="0"/>
              <a:t>Text animation is not acceptable, such as bullets coming in one after another, or text appearing sequentially  </a:t>
            </a:r>
          </a:p>
        </p:txBody>
      </p:sp>
    </p:spTree>
    <p:extLst>
      <p:ext uri="{BB962C8B-B14F-4D97-AF65-F5344CB8AC3E}">
        <p14:creationId xmlns:p14="http://schemas.microsoft.com/office/powerpoint/2010/main" val="142401306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Author’s Corner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58813" y="1143000"/>
            <a:ext cx="7856537" cy="4908550"/>
          </a:xfrm>
        </p:spPr>
        <p:txBody>
          <a:bodyPr/>
          <a:lstStyle/>
          <a:p>
            <a:r>
              <a:rPr lang="en-US" sz="2000" dirty="0"/>
              <a:t>All oral presenters are expected to participate in the Author's Corner immediately following their session.  </a:t>
            </a:r>
          </a:p>
          <a:p>
            <a:r>
              <a:rPr lang="en-US" sz="2000" dirty="0"/>
              <a:t>These lively sessions allow for one-on-one interaction with the attendees.</a:t>
            </a:r>
          </a:p>
          <a:p>
            <a:r>
              <a:rPr lang="en-US" sz="2000" dirty="0"/>
              <a:t>Presenters are requested to prepare hard copy of presentation at authors corner discussion.</a:t>
            </a:r>
          </a:p>
        </p:txBody>
      </p:sp>
    </p:spTree>
    <p:extLst>
      <p:ext uri="{BB962C8B-B14F-4D97-AF65-F5344CB8AC3E}">
        <p14:creationId xmlns:p14="http://schemas.microsoft.com/office/powerpoint/2010/main" val="271451116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1288"/>
            <a:ext cx="7856537" cy="50657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Conclusions are request to make attendees remind your points.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When preparing your </a:t>
            </a:r>
            <a:r>
              <a:rPr lang="en-US" sz="2400" dirty="0" err="1"/>
              <a:t>Admeta</a:t>
            </a:r>
            <a:r>
              <a:rPr lang="en-US" sz="2400" dirty="0"/>
              <a:t> Plus PowerPoint presentation, follow these guideline from the start page.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Remember - bring a hard-copy for the Authors’ Corner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See you at the conference!</a:t>
            </a:r>
          </a:p>
          <a:p>
            <a:pPr marL="1371600" lvl="1" indent="-457200">
              <a:buFont typeface="+mj-lt"/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RPS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IRPS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IRPS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PS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2897</TotalTime>
  <Pages>1237561</Pages>
  <Words>402</Words>
  <Application>Microsoft Office PowerPoint</Application>
  <PresentationFormat>画面に合わせる (4:3)</PresentationFormat>
  <Paragraphs>62</Paragraphs>
  <Slides>8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Arial</vt:lpstr>
      <vt:lpstr>Symbol</vt:lpstr>
      <vt:lpstr>Times New Roman</vt:lpstr>
      <vt:lpstr>IRPStemplate</vt:lpstr>
      <vt:lpstr>ワークシート</vt:lpstr>
      <vt:lpstr>Chart</vt:lpstr>
      <vt:lpstr>Admeta Plus 2019 AUTHOR INSTRUCTIONS FOR ORAL PRESENTATION</vt:lpstr>
      <vt:lpstr>Outline</vt:lpstr>
      <vt:lpstr>Introduction</vt:lpstr>
      <vt:lpstr>Page Layout</vt:lpstr>
      <vt:lpstr>Preparing Figures</vt:lpstr>
      <vt:lpstr>Animation/Video</vt:lpstr>
      <vt:lpstr>Author’s Corner</vt:lpstr>
      <vt:lpstr>Conclusions</vt:lpstr>
    </vt:vector>
  </TitlesOfParts>
  <Company>IBM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IRPS 2006 STANDARDS FOR ELECTRONIC PRESENTATION VISUALS</dc:title>
  <dc:creator>Stathis</dc:creator>
  <cp:lastModifiedBy>YOSHIDA Maki</cp:lastModifiedBy>
  <cp:revision>83</cp:revision>
  <cp:lastPrinted>2012-09-18T16:48:06Z</cp:lastPrinted>
  <dcterms:created xsi:type="dcterms:W3CDTF">2000-01-07T19:50:08Z</dcterms:created>
  <dcterms:modified xsi:type="dcterms:W3CDTF">2019-09-02T09:14:31Z</dcterms:modified>
</cp:coreProperties>
</file>